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99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80" r:id="rId21"/>
    <p:sldId id="282" r:id="rId22"/>
    <p:sldId id="286" r:id="rId23"/>
    <p:sldId id="287" r:id="rId24"/>
    <p:sldId id="288" r:id="rId25"/>
    <p:sldId id="289" r:id="rId26"/>
    <p:sldId id="291" r:id="rId27"/>
    <p:sldId id="290" r:id="rId28"/>
    <p:sldId id="292" r:id="rId29"/>
    <p:sldId id="293" r:id="rId30"/>
    <p:sldId id="294" r:id="rId31"/>
    <p:sldId id="296" r:id="rId32"/>
    <p:sldId id="295" r:id="rId33"/>
    <p:sldId id="297" r:id="rId34"/>
    <p:sldId id="298" r:id="rId35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" panose="020B0604020202020204" charset="0"/>
      <p:bold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Z0umTWWw9/iD4eZ+r1Hb6RROi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86343C5-7DD2-4AE7-8892-5F83DE457FFB}">
  <a:tblStyle styleId="{786343C5-7DD2-4AE7-8892-5F83DE457F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7426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289ca9e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5289ca9e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289ca9e4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5289ca9e4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289ca9e4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5289ca9e4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289ca9e4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35289ca9e4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289ca9e4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35289ca9e4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289ca9e4e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5289ca9e4e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289ca9e4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35289ca9e4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289ca9e4e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35289ca9e4e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289ca9e4e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35289ca9e4e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289ca9e4e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35289ca9e4e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2859d42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352859d42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289ca9e4e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35289ca9e4e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289ca9e4e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35289ca9e4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2859d42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352859d42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2859d4247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352859d4247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52859d4247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352859d4247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52859d4247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352859d424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52859d4247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352859d4247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2859d4247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352859d4247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2859d424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352859d424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52859d4247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352859d4247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6986e968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56986e968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52859d4247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352859d4247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56986e968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356986e968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56986e96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356986e9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56986e968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356986e968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52859d4247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352859d4247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6986e968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56986e968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2859d424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52859d424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2859d424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52859d424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2859d4247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52859d4247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2859d424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52859d424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289ca9e4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5289ca9e4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upedidos.siu.edu.a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668812" y="7782402"/>
            <a:ext cx="2619188" cy="2504598"/>
          </a:xfrm>
          <a:custGeom>
            <a:avLst/>
            <a:gdLst/>
            <a:ahLst/>
            <a:cxnLst/>
            <a:rect l="l" t="t" r="r" b="b"/>
            <a:pathLst>
              <a:path w="2619188" h="2504598" extrusionOk="0">
                <a:moveTo>
                  <a:pt x="0" y="0"/>
                </a:moveTo>
                <a:lnTo>
                  <a:pt x="2619188" y="0"/>
                </a:lnTo>
                <a:lnTo>
                  <a:pt x="2619188" y="2504598"/>
                </a:lnTo>
                <a:lnTo>
                  <a:pt x="0" y="2504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9738785" y="6442853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0040453" y="7991984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11922131" y="7488585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400" y="0"/>
                </a:lnTo>
                <a:lnTo>
                  <a:pt x="503400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13963424" y="7125242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12491754" y="7991984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2"/>
                </a:lnTo>
                <a:lnTo>
                  <a:pt x="0" y="307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16726707" y="7421740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5612525" y="8495383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5207074" y="7740285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8843101" y="8341623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11214443" y="8341623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10543852" y="7432763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2"/>
                </a:lnTo>
                <a:lnTo>
                  <a:pt x="0" y="307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9346500" y="7575501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3429615" y="8341623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2" y="0"/>
                </a:lnTo>
                <a:lnTo>
                  <a:pt x="307522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11703983" y="7016280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13019658" y="6764580"/>
            <a:ext cx="251700" cy="251700"/>
          </a:xfrm>
          <a:custGeom>
            <a:avLst/>
            <a:gdLst/>
            <a:ahLst/>
            <a:cxnLst/>
            <a:rect l="l" t="t" r="r" b="b"/>
            <a:pathLst>
              <a:path w="251700" h="251700" extrusionOk="0">
                <a:moveTo>
                  <a:pt x="0" y="0"/>
                </a:moveTo>
                <a:lnTo>
                  <a:pt x="251700" y="0"/>
                </a:lnTo>
                <a:lnTo>
                  <a:pt x="251700" y="251700"/>
                </a:lnTo>
                <a:lnTo>
                  <a:pt x="0" y="251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>
            <a:off x="15808403" y="7628641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01" name="Google Shape;101;p1"/>
          <p:cNvSpPr/>
          <p:nvPr/>
        </p:nvSpPr>
        <p:spPr>
          <a:xfrm>
            <a:off x="14313062" y="7838224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2" y="0"/>
                </a:lnTo>
                <a:lnTo>
                  <a:pt x="307522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Google Shape;102;p1"/>
          <p:cNvSpPr/>
          <p:nvPr/>
        </p:nvSpPr>
        <p:spPr>
          <a:xfrm>
            <a:off x="16572946" y="8285801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03" name="Google Shape;103;p1"/>
          <p:cNvSpPr/>
          <p:nvPr/>
        </p:nvSpPr>
        <p:spPr>
          <a:xfrm>
            <a:off x="15458774" y="7016280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04" name="Google Shape;104;p1"/>
          <p:cNvSpPr/>
          <p:nvPr/>
        </p:nvSpPr>
        <p:spPr>
          <a:xfrm>
            <a:off x="10822687" y="7838224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7"/>
                </a:lnTo>
                <a:lnTo>
                  <a:pt x="0" y="195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05" name="Google Shape;105;p1"/>
          <p:cNvSpPr/>
          <p:nvPr/>
        </p:nvSpPr>
        <p:spPr>
          <a:xfrm>
            <a:off x="13271358" y="7838224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7" y="0"/>
                </a:lnTo>
                <a:lnTo>
                  <a:pt x="195877" y="195877"/>
                </a:lnTo>
                <a:lnTo>
                  <a:pt x="0" y="195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06" name="Google Shape;106;p1"/>
          <p:cNvSpPr/>
          <p:nvPr/>
        </p:nvSpPr>
        <p:spPr>
          <a:xfrm>
            <a:off x="14466823" y="8439562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7"/>
                </a:lnTo>
                <a:lnTo>
                  <a:pt x="0" y="195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07" name="Google Shape;107;p1"/>
          <p:cNvSpPr/>
          <p:nvPr/>
        </p:nvSpPr>
        <p:spPr>
          <a:xfrm>
            <a:off x="9542907" y="8397445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7"/>
                </a:lnTo>
                <a:lnTo>
                  <a:pt x="0" y="195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08" name="Google Shape;108;p1"/>
          <p:cNvSpPr/>
          <p:nvPr/>
        </p:nvSpPr>
        <p:spPr>
          <a:xfrm>
            <a:off x="10851373" y="6848313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Google Shape;109;p1"/>
          <p:cNvSpPr/>
          <p:nvPr/>
        </p:nvSpPr>
        <p:spPr>
          <a:xfrm>
            <a:off x="9165572" y="7072102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7"/>
                </a:lnTo>
                <a:lnTo>
                  <a:pt x="0" y="195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10" name="Google Shape;110;p1"/>
          <p:cNvSpPr/>
          <p:nvPr/>
        </p:nvSpPr>
        <p:spPr>
          <a:xfrm>
            <a:off x="15011196" y="7575501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11" name="Google Shape;111;p1"/>
          <p:cNvSpPr/>
          <p:nvPr/>
        </p:nvSpPr>
        <p:spPr>
          <a:xfrm>
            <a:off x="17316323" y="7991984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12" name="Google Shape;112;p1"/>
          <p:cNvSpPr/>
          <p:nvPr/>
        </p:nvSpPr>
        <p:spPr>
          <a:xfrm>
            <a:off x="16298106" y="7991984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13" name="Google Shape;113;p1"/>
          <p:cNvSpPr/>
          <p:nvPr/>
        </p:nvSpPr>
        <p:spPr>
          <a:xfrm>
            <a:off x="12603398" y="7432763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7" y="0"/>
                </a:lnTo>
                <a:lnTo>
                  <a:pt x="195877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14" name="Google Shape;114;p1"/>
          <p:cNvSpPr/>
          <p:nvPr/>
        </p:nvSpPr>
        <p:spPr>
          <a:xfrm>
            <a:off x="12173831" y="8551205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1"/>
          <p:cNvSpPr/>
          <p:nvPr/>
        </p:nvSpPr>
        <p:spPr>
          <a:xfrm>
            <a:off x="14620584" y="6890430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16" name="Google Shape;116;p1"/>
          <p:cNvSpPr/>
          <p:nvPr/>
        </p:nvSpPr>
        <p:spPr>
          <a:xfrm>
            <a:off x="9748099" y="7684463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7" y="0"/>
                </a:lnTo>
                <a:lnTo>
                  <a:pt x="195877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17" name="Google Shape;117;p1"/>
          <p:cNvSpPr/>
          <p:nvPr/>
        </p:nvSpPr>
        <p:spPr>
          <a:xfrm>
            <a:off x="17162562" y="7125242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2" y="0"/>
                </a:lnTo>
                <a:lnTo>
                  <a:pt x="307522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18" name="Google Shape;118;p1"/>
          <p:cNvSpPr/>
          <p:nvPr/>
        </p:nvSpPr>
        <p:spPr>
          <a:xfrm>
            <a:off x="16115924" y="7027303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19" name="Google Shape;119;p1"/>
          <p:cNvSpPr/>
          <p:nvPr/>
        </p:nvSpPr>
        <p:spPr>
          <a:xfrm>
            <a:off x="16298106" y="7432763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20" name="Google Shape;120;p1"/>
          <p:cNvSpPr/>
          <p:nvPr/>
        </p:nvSpPr>
        <p:spPr>
          <a:xfrm>
            <a:off x="11424025" y="7740285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7"/>
                </a:lnTo>
                <a:lnTo>
                  <a:pt x="0" y="195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21" name="Google Shape;121;p1"/>
          <p:cNvSpPr/>
          <p:nvPr/>
        </p:nvSpPr>
        <p:spPr>
          <a:xfrm>
            <a:off x="13420979" y="7421740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2" y="0"/>
                </a:lnTo>
                <a:lnTo>
                  <a:pt x="307522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22" name="Google Shape;122;p1"/>
          <p:cNvSpPr/>
          <p:nvPr/>
        </p:nvSpPr>
        <p:spPr>
          <a:xfrm>
            <a:off x="8625446" y="7083125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23" name="Google Shape;123;p1"/>
          <p:cNvSpPr/>
          <p:nvPr/>
        </p:nvSpPr>
        <p:spPr>
          <a:xfrm>
            <a:off x="10962743" y="7323801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24" name="Google Shape;124;p1"/>
          <p:cNvSpPr/>
          <p:nvPr/>
        </p:nvSpPr>
        <p:spPr>
          <a:xfrm>
            <a:off x="3077831" y="7962482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25" name="Google Shape;125;p1"/>
          <p:cNvSpPr/>
          <p:nvPr/>
        </p:nvSpPr>
        <p:spPr>
          <a:xfrm>
            <a:off x="4959509" y="7459083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26" name="Google Shape;126;p1"/>
          <p:cNvSpPr/>
          <p:nvPr/>
        </p:nvSpPr>
        <p:spPr>
          <a:xfrm>
            <a:off x="7000802" y="7095739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400"/>
                </a:lnTo>
                <a:lnTo>
                  <a:pt x="0" y="503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27" name="Google Shape;127;p1"/>
          <p:cNvSpPr/>
          <p:nvPr/>
        </p:nvSpPr>
        <p:spPr>
          <a:xfrm>
            <a:off x="5529132" y="7962482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28" name="Google Shape;128;p1"/>
          <p:cNvSpPr/>
          <p:nvPr/>
        </p:nvSpPr>
        <p:spPr>
          <a:xfrm>
            <a:off x="8244452" y="7710782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29" name="Google Shape;129;p1"/>
          <p:cNvSpPr/>
          <p:nvPr/>
        </p:nvSpPr>
        <p:spPr>
          <a:xfrm>
            <a:off x="1880479" y="8312120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30" name="Google Shape;130;p1"/>
          <p:cNvSpPr/>
          <p:nvPr/>
        </p:nvSpPr>
        <p:spPr>
          <a:xfrm>
            <a:off x="4251820" y="8312120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2" y="0"/>
                </a:lnTo>
                <a:lnTo>
                  <a:pt x="307522" y="307522"/>
                </a:lnTo>
                <a:lnTo>
                  <a:pt x="0" y="307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31" name="Google Shape;131;p1"/>
          <p:cNvSpPr/>
          <p:nvPr/>
        </p:nvSpPr>
        <p:spPr>
          <a:xfrm>
            <a:off x="3581230" y="7403261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32" name="Google Shape;132;p1"/>
          <p:cNvSpPr/>
          <p:nvPr/>
        </p:nvSpPr>
        <p:spPr>
          <a:xfrm>
            <a:off x="2383878" y="7545998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2"/>
                </a:lnTo>
                <a:lnTo>
                  <a:pt x="0" y="307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"/>
          <p:cNvSpPr/>
          <p:nvPr/>
        </p:nvSpPr>
        <p:spPr>
          <a:xfrm>
            <a:off x="6466993" y="8312120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2"/>
                </a:lnTo>
                <a:lnTo>
                  <a:pt x="0" y="307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"/>
          <p:cNvSpPr/>
          <p:nvPr/>
        </p:nvSpPr>
        <p:spPr>
          <a:xfrm>
            <a:off x="4741361" y="6986777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2"/>
                </a:lnTo>
                <a:lnTo>
                  <a:pt x="0" y="307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35" name="Google Shape;135;p1"/>
          <p:cNvSpPr/>
          <p:nvPr/>
        </p:nvSpPr>
        <p:spPr>
          <a:xfrm>
            <a:off x="7350440" y="7808721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2" y="0"/>
                </a:lnTo>
                <a:lnTo>
                  <a:pt x="307522" y="307522"/>
                </a:lnTo>
                <a:lnTo>
                  <a:pt x="0" y="307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36" name="Google Shape;136;p1"/>
          <p:cNvSpPr/>
          <p:nvPr/>
        </p:nvSpPr>
        <p:spPr>
          <a:xfrm>
            <a:off x="3860065" y="7808721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37" name="Google Shape;137;p1"/>
          <p:cNvSpPr/>
          <p:nvPr/>
        </p:nvSpPr>
        <p:spPr>
          <a:xfrm>
            <a:off x="6308735" y="7808721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38" name="Google Shape;138;p1"/>
          <p:cNvSpPr/>
          <p:nvPr/>
        </p:nvSpPr>
        <p:spPr>
          <a:xfrm>
            <a:off x="7504201" y="8410059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39" name="Google Shape;139;p1"/>
          <p:cNvSpPr/>
          <p:nvPr/>
        </p:nvSpPr>
        <p:spPr>
          <a:xfrm>
            <a:off x="2580285" y="8367942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40" name="Google Shape;140;p1"/>
          <p:cNvSpPr/>
          <p:nvPr/>
        </p:nvSpPr>
        <p:spPr>
          <a:xfrm>
            <a:off x="2202950" y="7042599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41" name="Google Shape;141;p1"/>
          <p:cNvSpPr/>
          <p:nvPr/>
        </p:nvSpPr>
        <p:spPr>
          <a:xfrm>
            <a:off x="8048574" y="7545998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42" name="Google Shape;142;p1"/>
          <p:cNvSpPr/>
          <p:nvPr/>
        </p:nvSpPr>
        <p:spPr>
          <a:xfrm>
            <a:off x="5640775" y="7403261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"/>
          <p:cNvSpPr/>
          <p:nvPr/>
        </p:nvSpPr>
        <p:spPr>
          <a:xfrm>
            <a:off x="5211209" y="8521703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7" y="0"/>
                </a:lnTo>
                <a:lnTo>
                  <a:pt x="195877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1"/>
          <p:cNvSpPr/>
          <p:nvPr/>
        </p:nvSpPr>
        <p:spPr>
          <a:xfrm>
            <a:off x="7657962" y="6860928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p1"/>
          <p:cNvSpPr/>
          <p:nvPr/>
        </p:nvSpPr>
        <p:spPr>
          <a:xfrm>
            <a:off x="2785476" y="7654960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46" name="Google Shape;146;p1"/>
          <p:cNvSpPr/>
          <p:nvPr/>
        </p:nvSpPr>
        <p:spPr>
          <a:xfrm>
            <a:off x="4461403" y="7710782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8" y="0"/>
                </a:lnTo>
                <a:lnTo>
                  <a:pt x="195878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47" name="Google Shape;147;p1"/>
          <p:cNvSpPr/>
          <p:nvPr/>
        </p:nvSpPr>
        <p:spPr>
          <a:xfrm>
            <a:off x="6458357" y="7392238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48" name="Google Shape;148;p1"/>
          <p:cNvSpPr/>
          <p:nvPr/>
        </p:nvSpPr>
        <p:spPr>
          <a:xfrm>
            <a:off x="1662824" y="7053622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400"/>
                </a:lnTo>
                <a:lnTo>
                  <a:pt x="0" y="503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"/>
          <p:cNvSpPr/>
          <p:nvPr/>
        </p:nvSpPr>
        <p:spPr>
          <a:xfrm>
            <a:off x="4000121" y="7294299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50" name="Google Shape;150;p1"/>
          <p:cNvSpPr/>
          <p:nvPr/>
        </p:nvSpPr>
        <p:spPr>
          <a:xfrm>
            <a:off x="66755" y="7181064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399" y="0"/>
                </a:lnTo>
                <a:lnTo>
                  <a:pt x="503399" y="503399"/>
                </a:lnTo>
                <a:lnTo>
                  <a:pt x="0" y="503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51" name="Google Shape;151;p1"/>
          <p:cNvSpPr/>
          <p:nvPr/>
        </p:nvSpPr>
        <p:spPr>
          <a:xfrm>
            <a:off x="1310404" y="7796106"/>
            <a:ext cx="503399" cy="503399"/>
          </a:xfrm>
          <a:custGeom>
            <a:avLst/>
            <a:gdLst/>
            <a:ahLst/>
            <a:cxnLst/>
            <a:rect l="l" t="t" r="r" b="b"/>
            <a:pathLst>
              <a:path w="503399" h="503399" extrusionOk="0">
                <a:moveTo>
                  <a:pt x="0" y="0"/>
                </a:moveTo>
                <a:lnTo>
                  <a:pt x="503400" y="0"/>
                </a:lnTo>
                <a:lnTo>
                  <a:pt x="503400" y="503400"/>
                </a:lnTo>
                <a:lnTo>
                  <a:pt x="0" y="503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Google Shape;152;p1"/>
          <p:cNvSpPr/>
          <p:nvPr/>
        </p:nvSpPr>
        <p:spPr>
          <a:xfrm>
            <a:off x="416393" y="7894045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1" y="0"/>
                </a:lnTo>
                <a:lnTo>
                  <a:pt x="307521" y="307522"/>
                </a:lnTo>
                <a:lnTo>
                  <a:pt x="0" y="307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"/>
          <p:cNvSpPr/>
          <p:nvPr/>
        </p:nvSpPr>
        <p:spPr>
          <a:xfrm>
            <a:off x="570154" y="8495383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7" y="0"/>
                </a:lnTo>
                <a:lnTo>
                  <a:pt x="195877" y="195878"/>
                </a:lnTo>
                <a:lnTo>
                  <a:pt x="0" y="19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/>
            </a:stretch>
          </a:blipFill>
          <a:ln>
            <a:noFill/>
          </a:ln>
        </p:spPr>
      </p:sp>
      <p:sp>
        <p:nvSpPr>
          <p:cNvPr id="154" name="Google Shape;154;p1"/>
          <p:cNvSpPr/>
          <p:nvPr/>
        </p:nvSpPr>
        <p:spPr>
          <a:xfrm>
            <a:off x="1114527" y="7631323"/>
            <a:ext cx="195878" cy="195878"/>
          </a:xfrm>
          <a:custGeom>
            <a:avLst/>
            <a:gdLst/>
            <a:ahLst/>
            <a:cxnLst/>
            <a:rect l="l" t="t" r="r" b="b"/>
            <a:pathLst>
              <a:path w="195878" h="195878" extrusionOk="0">
                <a:moveTo>
                  <a:pt x="0" y="0"/>
                </a:moveTo>
                <a:lnTo>
                  <a:pt x="195877" y="0"/>
                </a:lnTo>
                <a:lnTo>
                  <a:pt x="195877" y="195877"/>
                </a:lnTo>
                <a:lnTo>
                  <a:pt x="0" y="195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5000"/>
            </a:blip>
            <a:stretch>
              <a:fillRect/>
            </a:stretch>
          </a:blipFill>
          <a:ln>
            <a:noFill/>
          </a:ln>
        </p:spPr>
      </p:sp>
      <p:sp>
        <p:nvSpPr>
          <p:cNvPr id="155" name="Google Shape;155;p1"/>
          <p:cNvSpPr/>
          <p:nvPr/>
        </p:nvSpPr>
        <p:spPr>
          <a:xfrm>
            <a:off x="723914" y="6946252"/>
            <a:ext cx="307521" cy="307521"/>
          </a:xfrm>
          <a:custGeom>
            <a:avLst/>
            <a:gdLst/>
            <a:ahLst/>
            <a:cxnLst/>
            <a:rect l="l" t="t" r="r" b="b"/>
            <a:pathLst>
              <a:path w="307521" h="307521" extrusionOk="0">
                <a:moveTo>
                  <a:pt x="0" y="0"/>
                </a:moveTo>
                <a:lnTo>
                  <a:pt x="307522" y="0"/>
                </a:lnTo>
                <a:lnTo>
                  <a:pt x="307522" y="307521"/>
                </a:lnTo>
                <a:lnTo>
                  <a:pt x="0" y="30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7000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56" name="Google Shape;156;p1"/>
          <p:cNvGrpSpPr/>
          <p:nvPr/>
        </p:nvGrpSpPr>
        <p:grpSpPr>
          <a:xfrm>
            <a:off x="1004174" y="1117800"/>
            <a:ext cx="17433000" cy="3623925"/>
            <a:chOff x="1004174" y="1117800"/>
            <a:chExt cx="17433000" cy="3623925"/>
          </a:xfrm>
        </p:grpSpPr>
        <p:sp>
          <p:nvSpPr>
            <p:cNvPr id="157" name="Google Shape;157;p1"/>
            <p:cNvSpPr txBox="1"/>
            <p:nvPr/>
          </p:nvSpPr>
          <p:spPr>
            <a:xfrm>
              <a:off x="1004174" y="1591950"/>
              <a:ext cx="13957200" cy="310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400" b="1">
                  <a:solidFill>
                    <a:srgbClr val="E10528"/>
                  </a:solidFill>
                  <a:latin typeface="Open Sans"/>
                  <a:ea typeface="Open Sans"/>
                  <a:cs typeface="Open Sans"/>
                  <a:sym typeface="Open Sans"/>
                </a:rPr>
                <a:t>CUENTA DE INVERSIÓN</a:t>
              </a:r>
              <a:r>
                <a:rPr lang="en-US" sz="8400" b="1" i="0" u="none" strike="noStrike" cap="none">
                  <a:solidFill>
                    <a:srgbClr val="E10528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600"/>
            </a:p>
            <a:p>
              <a:pPr marL="0" marR="0" lvl="0" indent="0" algn="r" rtl="0">
                <a:lnSpc>
                  <a:spcPct val="1024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400" b="1" i="0" u="none" strike="noStrike" cap="none">
                <a:solidFill>
                  <a:srgbClr val="E1052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"/>
            <p:cNvSpPr txBox="1"/>
            <p:nvPr/>
          </p:nvSpPr>
          <p:spPr>
            <a:xfrm>
              <a:off x="13756155" y="1117800"/>
              <a:ext cx="3571500" cy="259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2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873" b="1" i="0" u="none" strike="noStrike" cap="none">
                  <a:solidFill>
                    <a:srgbClr val="888888"/>
                  </a:solidFill>
                  <a:latin typeface="Open Sans"/>
                  <a:ea typeface="Open Sans"/>
                  <a:cs typeface="Open Sans"/>
                  <a:sym typeface="Open Sans"/>
                </a:rPr>
                <a:t>20</a:t>
              </a:r>
              <a:endParaRPr>
                <a:solidFill>
                  <a:srgbClr val="888888"/>
                </a:solidFill>
              </a:endParaRPr>
            </a:p>
          </p:txBody>
        </p:sp>
        <p:sp>
          <p:nvSpPr>
            <p:cNvPr id="159" name="Google Shape;159;p1"/>
            <p:cNvSpPr txBox="1"/>
            <p:nvPr/>
          </p:nvSpPr>
          <p:spPr>
            <a:xfrm>
              <a:off x="14019075" y="2140425"/>
              <a:ext cx="4418100" cy="26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899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24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0" name="Google Shape;160;p1"/>
            <p:cNvSpPr txBox="1"/>
            <p:nvPr/>
          </p:nvSpPr>
          <p:spPr>
            <a:xfrm>
              <a:off x="1953777" y="2598825"/>
              <a:ext cx="6453600" cy="10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ASAMBLEA UNIVERSITARIA</a:t>
              </a:r>
              <a:endParaRPr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1" name="Google Shape;161;p1"/>
          <p:cNvPicPr preferRelativeResize="0"/>
          <p:nvPr/>
        </p:nvPicPr>
        <p:blipFill rotWithShape="1">
          <a:blip r:embed="rId5">
            <a:alphaModFix/>
          </a:blip>
          <a:srcRect l="18969"/>
          <a:stretch/>
        </p:blipFill>
        <p:spPr>
          <a:xfrm>
            <a:off x="6937062" y="9456025"/>
            <a:ext cx="3738500" cy="67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289ca9e4e_0_24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35289ca9e4e_0_24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5289ca9e4e_0_24"/>
          <p:cNvSpPr txBox="1"/>
          <p:nvPr/>
        </p:nvSpPr>
        <p:spPr>
          <a:xfrm>
            <a:off x="12031875" y="741075"/>
            <a:ext cx="47625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ACTIVO NO CORRIENTE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8" name="Google Shape;238;g35289ca9e4e_0_24"/>
          <p:cNvGraphicFramePr/>
          <p:nvPr>
            <p:extLst>
              <p:ext uri="{D42A27DB-BD31-4B8C-83A1-F6EECF244321}">
                <p14:modId xmlns:p14="http://schemas.microsoft.com/office/powerpoint/2010/main" val="2142810610"/>
              </p:ext>
            </p:extLst>
          </p:nvPr>
        </p:nvGraphicFramePr>
        <p:xfrm>
          <a:off x="2237575" y="2160350"/>
          <a:ext cx="12175550" cy="4135669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4016742"/>
                <a:gridCol w="3832510"/>
                <a:gridCol w="4326298"/>
              </a:tblGrid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 NO CORRIENTE</a:t>
                      </a:r>
                      <a:endParaRPr sz="1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31/12/2024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31/12/2023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CREDITOS A LARGO PLAZO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861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INVERSIONES FINANCIERAS A LARGO PLAZO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86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USO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2.587.524.198,71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2159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2.384.931.106,50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07611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INMATERIALES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1.749.088,97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861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378.780,25</a:t>
                      </a:r>
                      <a:endParaRPr sz="1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ACTIVOS A LARGO PLAZO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86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ACTIVO NO CORRIENTE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2.589.273.287,68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2159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2.385.309.886,75</a:t>
                      </a:r>
                      <a:endParaRPr sz="1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39" name="Google Shape;239;g35289ca9e4e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289ca9e4e_0_36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35289ca9e4e_0_36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5289ca9e4e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3575" y="1716000"/>
            <a:ext cx="11280854" cy="678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5289ca9e4e_0_36"/>
          <p:cNvSpPr txBox="1"/>
          <p:nvPr/>
        </p:nvSpPr>
        <p:spPr>
          <a:xfrm>
            <a:off x="9781900" y="7740225"/>
            <a:ext cx="1458600" cy="6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5289ca9e4e_0_36"/>
          <p:cNvSpPr txBox="1"/>
          <p:nvPr/>
        </p:nvSpPr>
        <p:spPr>
          <a:xfrm>
            <a:off x="6962500" y="7740225"/>
            <a:ext cx="1458600" cy="6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35289ca9e4e_0_36"/>
          <p:cNvSpPr txBox="1"/>
          <p:nvPr/>
        </p:nvSpPr>
        <p:spPr>
          <a:xfrm>
            <a:off x="11097675" y="741075"/>
            <a:ext cx="56967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ACTIVO NO CORRIENTE 2023/2024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35289ca9e4e_0_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289ca9e4e_0_66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35289ca9e4e_0_66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5289ca9e4e_0_66"/>
          <p:cNvSpPr txBox="1"/>
          <p:nvPr/>
        </p:nvSpPr>
        <p:spPr>
          <a:xfrm>
            <a:off x="12031875" y="741075"/>
            <a:ext cx="47625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PASIVO CORRIENTE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6" name="Google Shape;276;g35289ca9e4e_0_66"/>
          <p:cNvGraphicFramePr/>
          <p:nvPr/>
        </p:nvGraphicFramePr>
        <p:xfrm>
          <a:off x="1799975" y="1980175"/>
          <a:ext cx="14196125" cy="515844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6293125"/>
                <a:gridCol w="4858875"/>
                <a:gridCol w="3044125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PASIVO CORRIENTE</a:t>
                      </a:r>
                      <a:endParaRPr sz="1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31/12/2024</a:t>
                      </a:r>
                      <a:endParaRPr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31/12/2023</a:t>
                      </a:r>
                      <a:endParaRPr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DEUDAS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2.284.179.046,72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1.197.291.070,53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DEUDA DOCUMENTADA A PAGAR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INTERESES A DEVENGAR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PASIVOS DIFERIDOS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PREVISIONES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FONDOS DE TERCEROS Y EN GARANTIA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304.746.673,79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155.178.930,06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FONDOS EN GARANTIA</a:t>
                      </a:r>
                      <a:endParaRPr sz="1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138.262,17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138.262,17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PASIVOS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PASIVO CORRIENTE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2.588.925.720,51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1.352.470.000,59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77" name="Google Shape;277;g35289ca9e4e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289ca9e4e_0_77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35289ca9e4e_0_77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5289ca9e4e_0_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0" y="1717000"/>
            <a:ext cx="12228026" cy="67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5289ca9e4e_0_77"/>
          <p:cNvSpPr txBox="1"/>
          <p:nvPr/>
        </p:nvSpPr>
        <p:spPr>
          <a:xfrm>
            <a:off x="9781900" y="7740225"/>
            <a:ext cx="1458600" cy="6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35289ca9e4e_0_77"/>
          <p:cNvSpPr txBox="1"/>
          <p:nvPr/>
        </p:nvSpPr>
        <p:spPr>
          <a:xfrm>
            <a:off x="6962500" y="7740225"/>
            <a:ext cx="1458600" cy="6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35289ca9e4e_0_77"/>
          <p:cNvSpPr txBox="1"/>
          <p:nvPr/>
        </p:nvSpPr>
        <p:spPr>
          <a:xfrm>
            <a:off x="11478900" y="741075"/>
            <a:ext cx="56964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PASIVO CORRIENTE 2023/2024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35289ca9e4e_0_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289ca9e4e_0_129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35289ca9e4e_0_129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35289ca9e4e_0_129"/>
          <p:cNvSpPr txBox="1"/>
          <p:nvPr/>
        </p:nvSpPr>
        <p:spPr>
          <a:xfrm>
            <a:off x="13084250" y="741075"/>
            <a:ext cx="53103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PATRIMONIO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4" name="Google Shape;304;g35289ca9e4e_0_129"/>
          <p:cNvGraphicFramePr/>
          <p:nvPr/>
        </p:nvGraphicFramePr>
        <p:xfrm>
          <a:off x="152400" y="152400"/>
          <a:ext cx="4610100" cy="35811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2838450"/>
                <a:gridCol w="1771650"/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05" name="Google Shape;305;g35289ca9e4e_0_129"/>
          <p:cNvGraphicFramePr/>
          <p:nvPr/>
        </p:nvGraphicFramePr>
        <p:xfrm>
          <a:off x="1619775" y="1434975"/>
          <a:ext cx="15019875" cy="6201125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6658300"/>
                <a:gridCol w="5140825"/>
                <a:gridCol w="3220750"/>
              </a:tblGrid>
              <a:tr h="599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31/12/2024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31/12/2023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HACIENDA PUBLICA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FISCAL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TRANSFERENCIAS Y CONTR DE CAP RECIBIDAS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RESULTADOS DE LA CUENTA CORRIENTE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VARIAC PATRIM ADM CENTRAL RES SH N°47/97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INSTITUCIONAL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5.473.979.389,10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4.380.351.401,80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INSTITUCIONAL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68.305.837,90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68.305.837,90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 Y CONTRIBUCIONES DE CAPITAL RECIBIDAS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1.475.909.092,95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1.454.959.955,27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RESULTADOS DE LA CUENTA CORRIENTE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3.929.764.458,25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2.857.085.608,63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VARIACIONES PATRIMONIALES DE ORG DESC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PATRIMONIO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5.473.979.389,10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4.380.351.401,80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06" name="Google Shape;306;g35289ca9e4e_0_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289ca9e4e_0_142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g35289ca9e4e_0_142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5289ca9e4e_0_142"/>
          <p:cNvSpPr txBox="1"/>
          <p:nvPr/>
        </p:nvSpPr>
        <p:spPr>
          <a:xfrm>
            <a:off x="10677550" y="741075"/>
            <a:ext cx="67704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COMPOSICIÓN DEL  PATRIMONIO 2024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4" name="Google Shape;314;g35289ca9e4e_0_142"/>
          <p:cNvGraphicFramePr/>
          <p:nvPr/>
        </p:nvGraphicFramePr>
        <p:xfrm>
          <a:off x="152400" y="152400"/>
          <a:ext cx="4610100" cy="35811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2838450"/>
                <a:gridCol w="1771650"/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15" name="Google Shape;315;g35289ca9e4e_0_142"/>
          <p:cNvPicPr preferRelativeResize="0"/>
          <p:nvPr/>
        </p:nvPicPr>
        <p:blipFill rotWithShape="1">
          <a:blip r:embed="rId4">
            <a:alphaModFix/>
          </a:blip>
          <a:srcRect l="6628" t="6116" r="1947" b="3801"/>
          <a:stretch/>
        </p:blipFill>
        <p:spPr>
          <a:xfrm>
            <a:off x="2751650" y="1589038"/>
            <a:ext cx="13061255" cy="65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5289ca9e4e_0_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35289ca9e4e_0_154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5289ca9e4e_0_154"/>
          <p:cNvSpPr txBox="1"/>
          <p:nvPr/>
        </p:nvSpPr>
        <p:spPr>
          <a:xfrm>
            <a:off x="2305198" y="4328975"/>
            <a:ext cx="145482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</a:t>
            </a:r>
            <a:endParaRPr sz="4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GENERAL AL 31/12/2024</a:t>
            </a:r>
            <a:endParaRPr sz="4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CD0F3C"/>
                </a:solidFill>
                <a:latin typeface="Calibri"/>
                <a:ea typeface="Calibri"/>
                <a:cs typeface="Calibri"/>
                <a:sym typeface="Calibri"/>
              </a:rPr>
              <a:t>ESTADO DE RECURSOS Y GASTOS</a:t>
            </a:r>
            <a:endParaRPr sz="4500" b="1">
              <a:solidFill>
                <a:srgbClr val="CD0F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35289ca9e4e_0_154"/>
          <p:cNvSpPr/>
          <p:nvPr/>
        </p:nvSpPr>
        <p:spPr>
          <a:xfrm>
            <a:off x="1796225" y="4421900"/>
            <a:ext cx="372900" cy="2185500"/>
          </a:xfrm>
          <a:prstGeom prst="rect">
            <a:avLst/>
          </a:prstGeom>
          <a:solidFill>
            <a:srgbClr val="CD0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g35289ca9e4e_0_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289ca9e4e_0_161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35289ca9e4e_0_161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5289ca9e4e_0_161"/>
          <p:cNvSpPr txBox="1"/>
          <p:nvPr/>
        </p:nvSpPr>
        <p:spPr>
          <a:xfrm>
            <a:off x="12353950" y="741075"/>
            <a:ext cx="4839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ESTADO DE RECURSOS 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2" name="Google Shape;332;g35289ca9e4e_0_161"/>
          <p:cNvGraphicFramePr/>
          <p:nvPr/>
        </p:nvGraphicFramePr>
        <p:xfrm>
          <a:off x="152400" y="152400"/>
          <a:ext cx="4610100" cy="35811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2838450"/>
                <a:gridCol w="1771650"/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33" name="Google Shape;333;g35289ca9e4e_0_161"/>
          <p:cNvGraphicFramePr/>
          <p:nvPr/>
        </p:nvGraphicFramePr>
        <p:xfrm>
          <a:off x="1377025" y="1694550"/>
          <a:ext cx="15518050" cy="5323764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10396775"/>
                <a:gridCol w="5121275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Ejercicio al 31/12/2024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INGRESOS CORRIENTES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INGRESOS TRIBUTARIOS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CONTRIBUCIONES A LA SEGURIDAD SOCIAL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INGRESOS NO TRIBUTARIOS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280.464.287,24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VTA DE BS Y SERV DE LAS ADM PUBLICAS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461.442.564,42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RENTAS DE LA PROPIEDAD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1.012.934.571,42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TRANSFERENCIAS RECIBIDAS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26.234.074.525,95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CONTRIBUCIONES RECIBIDAS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INGRESOS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46.515.868,22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RECURSOS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28.035.431.817,25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34" name="Google Shape;334;g35289ca9e4e_0_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289ca9e4e_0_172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g35289ca9e4e_0_172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5289ca9e4e_0_172"/>
          <p:cNvSpPr txBox="1"/>
          <p:nvPr/>
        </p:nvSpPr>
        <p:spPr>
          <a:xfrm>
            <a:off x="12353950" y="741075"/>
            <a:ext cx="4839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ESTADO DE GASTOS 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2" name="Google Shape;342;g35289ca9e4e_0_172"/>
          <p:cNvGraphicFramePr/>
          <p:nvPr/>
        </p:nvGraphicFramePr>
        <p:xfrm>
          <a:off x="152400" y="152400"/>
          <a:ext cx="4610100" cy="35811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2838450"/>
                <a:gridCol w="1771650"/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43" name="Google Shape;343;g35289ca9e4e_0_172"/>
          <p:cNvGraphicFramePr/>
          <p:nvPr/>
        </p:nvGraphicFramePr>
        <p:xfrm>
          <a:off x="1422400" y="1832425"/>
          <a:ext cx="15404625" cy="515844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10320800"/>
                <a:gridCol w="5083825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Ejercicio al 31/12/2024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CORRIENTES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DE CONSUMO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25.933.318.823,00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RENTAS DE LA PROPIEDAD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8.741.900,93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PRESTACIONES DE LA SEGURIDAD SOCIAL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COSTO DE VENTA DE BS Y SERVICIOS DE ADM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TRANSFERENCIAS OTORGADAS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131.128.513,47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CONTRIBUCIONES OTORGADAS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OTRAS PERDIDAS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582.990.768,90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GASTOS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5560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26.656.180.006,30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44" name="Google Shape;344;g35289ca9e4e_0_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289ca9e4e_0_194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g35289ca9e4e_0_194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5289ca9e4e_0_194"/>
          <p:cNvSpPr txBox="1"/>
          <p:nvPr/>
        </p:nvSpPr>
        <p:spPr>
          <a:xfrm>
            <a:off x="9865675" y="741075"/>
            <a:ext cx="70992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ESTADO DE EVOLUCIÓN DEL PATRIMONIO NETO 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0" name="Google Shape;360;g35289ca9e4e_0_194"/>
          <p:cNvGraphicFramePr/>
          <p:nvPr/>
        </p:nvGraphicFramePr>
        <p:xfrm>
          <a:off x="152400" y="152400"/>
          <a:ext cx="4610100" cy="35811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2838450"/>
                <a:gridCol w="1771650"/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61" name="Google Shape;361;g35289ca9e4e_0_194"/>
          <p:cNvGraphicFramePr/>
          <p:nvPr/>
        </p:nvGraphicFramePr>
        <p:xfrm>
          <a:off x="1558475" y="1603825"/>
          <a:ext cx="15199200" cy="5458728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1370075"/>
                <a:gridCol w="1969475"/>
                <a:gridCol w="2269175"/>
                <a:gridCol w="2354800"/>
                <a:gridCol w="2397625"/>
                <a:gridCol w="2397625"/>
                <a:gridCol w="2440425"/>
              </a:tblGrid>
              <a:tr h="0">
                <a:tc rowSpan="2">
                  <a:txBody>
                    <a:bodyPr/>
                    <a:lstStyle/>
                    <a:p>
                      <a:pPr marL="0" lvl="0" indent="2286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O N C E P T O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INSTITUCIONAL 1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TRANSFERENCIAS  Y CONTRIBUCIONES DE CAPITAL RECIBIDAS 4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1778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 DE LA CUENTA CORRIENTE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INSTITUCIONAL 9</a:t>
                      </a:r>
                      <a:b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(9)=(1)+(2)+(3)+(4)+(5)+(8)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RESULTADOS DE EJERCICIOS ANTERIORES</a:t>
                      </a:r>
                      <a:b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 DEL EJERCICIO</a:t>
                      </a:r>
                      <a:b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7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8=6+7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Saldos al inicio del ejercicio</a:t>
                      </a:r>
                      <a:b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S/estados contables del ej anterior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68.305.837,90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1.454.959.955,27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2.857.085.608,63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2.857.085.608,63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4.380.351.401,80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Modificacion del saldo (Nota)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Saldos modif. al inicio del ejercicio</a:t>
                      </a:r>
                      <a:b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Incremento del ejercicio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68.305.837,90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1.454.959.955,27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21.180.000,00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2.857.085.608,63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5.392.730,35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2.857.085.608,63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5.392.730,35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4.380.351.401,80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26.572.730,35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Disminuciones del ejercicio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-230.862,32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-311.965.691,68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-311.965.691,68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-312.196.554,00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 del Ejercicio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1.379.251.810,95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1.379.251.810,95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1.379.251.810,95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Saldos al cierre del ejercicio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68.305.837,90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1.475.909.092,95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2.550.512.647,30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1.379.251.810,95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3.929.764.458,25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5.473.979.389,10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62" name="Google Shape;362;g35289ca9e4e_0_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2859d4247_0_9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52859d4247_0_9"/>
          <p:cNvSpPr txBox="1"/>
          <p:nvPr/>
        </p:nvSpPr>
        <p:spPr>
          <a:xfrm>
            <a:off x="1927325" y="1928550"/>
            <a:ext cx="14709900" cy="619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INVERSIÓN 2024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integral de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presupuestaria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patrimonial del Estado, que se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anualmente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 SSPU y a la CGN, que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envía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Congreso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control.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Contaduría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General de 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Nación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Subsecretaría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Políticas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Universitarias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requieren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Inversión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2024 de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RESOL-2024-129-APN-SH#MEC y la DI-2023-9-APN-CGN#MEC.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ingresada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SISTEMA DE INFORMACIÓN FINANCIERA PARA EMPRESAS PÚBLICAS, FONDOS FIDUCIARIOS Y ENTES EXCLUIDOS DEL PRESUPUESTO DE LA ADMINISTRACIÓN NACIONAL – SIFEP 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Adicionalmente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requerimiento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Contaduría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General de 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Nación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Subsecretaría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Políticas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Universitarias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continúa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solicitando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Cierre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Anual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habitual, con el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formato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tradicionalmente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remitido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Universidades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cargada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Importador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Presupuestario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web, a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 </a:t>
            </a:r>
            <a:r>
              <a:rPr lang="en-US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URL: </a:t>
            </a:r>
            <a:r>
              <a:rPr lang="en-US" sz="2500" b="1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http://spupedidos.siu.edu.ar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usuario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clave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correspondiente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3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25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352859d4247_0_9"/>
          <p:cNvPicPr preferRelativeResize="0"/>
          <p:nvPr/>
        </p:nvPicPr>
        <p:blipFill rotWithShape="1">
          <a:blip r:embed="rId4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52859d4247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289ca9e4e_0_268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g35289ca9e4e_0_268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35289ca9e4e_0_268"/>
          <p:cNvSpPr txBox="1"/>
          <p:nvPr/>
        </p:nvSpPr>
        <p:spPr>
          <a:xfrm>
            <a:off x="10052909" y="395605"/>
            <a:ext cx="70992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 DE ORIGEN Y APLICACION DE FONDOS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8" name="Google Shape;378;g35289ca9e4e_0_268"/>
          <p:cNvGraphicFramePr/>
          <p:nvPr/>
        </p:nvGraphicFramePr>
        <p:xfrm>
          <a:off x="152400" y="152400"/>
          <a:ext cx="4610100" cy="35811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2838450"/>
                <a:gridCol w="1771650"/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79" name="Google Shape;379;g35289ca9e4e_0_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0" name="Google Shape;380;g35289ca9e4e_0_268"/>
          <p:cNvGraphicFramePr/>
          <p:nvPr/>
        </p:nvGraphicFramePr>
        <p:xfrm>
          <a:off x="1994300" y="2414700"/>
          <a:ext cx="14575950" cy="445530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8373425"/>
                <a:gridCol w="6202525"/>
              </a:tblGrid>
              <a:tr h="74255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ORIGEN DE LOS FONDOS</a:t>
                      </a:r>
                      <a:endParaRPr sz="2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4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FLUJO ANUAL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1.466.170.546,05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20.949.137,68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VARIACIÓN DE ACTIVOS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148.455,94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VARIACIÓN DE PASIVOS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1.236.455.719,92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ORIGEN DE FONDOS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2.723.723.859,59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289ca9e4e_0_279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g35289ca9e4e_0_279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35289ca9e4e_0_279"/>
          <p:cNvSpPr txBox="1"/>
          <p:nvPr/>
        </p:nvSpPr>
        <p:spPr>
          <a:xfrm>
            <a:off x="11999275" y="741075"/>
            <a:ext cx="70992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APLICACIÓN DE  FONDOS 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8" name="Google Shape;398;g35289ca9e4e_0_279"/>
          <p:cNvGraphicFramePr/>
          <p:nvPr/>
        </p:nvGraphicFramePr>
        <p:xfrm>
          <a:off x="152400" y="152400"/>
          <a:ext cx="4610100" cy="35811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2838450"/>
                <a:gridCol w="1771650"/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31/12/2023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99" name="Google Shape;399;g35289ca9e4e_0_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0" name="Google Shape;400;g35289ca9e4e_0_279"/>
          <p:cNvGraphicFramePr/>
          <p:nvPr/>
        </p:nvGraphicFramePr>
        <p:xfrm>
          <a:off x="1948525" y="2857575"/>
          <a:ext cx="14167750" cy="266685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8138925"/>
                <a:gridCol w="6028825"/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APLICACIÓN DE FONDOS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306.572.961,33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VARIACIÓN DE ACTIVOS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2.066.626.323,66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VARIACIÓN DE PASIVOS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APLICACIÓN DE FONDOS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2.373.199.284,99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352859d4247_0_32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352859d4247_0_32"/>
          <p:cNvSpPr txBox="1"/>
          <p:nvPr/>
        </p:nvSpPr>
        <p:spPr>
          <a:xfrm>
            <a:off x="2305198" y="4252775"/>
            <a:ext cx="145482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 DE EJECUCIÓN PRESUPUESTARIA DE GASTOS POR INCISO, FUENTE DE FINANCIAMIENTO Y FUNCIÓN</a:t>
            </a:r>
            <a:endParaRPr sz="4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352859d4247_0_32"/>
          <p:cNvSpPr/>
          <p:nvPr/>
        </p:nvSpPr>
        <p:spPr>
          <a:xfrm>
            <a:off x="1796225" y="4421900"/>
            <a:ext cx="372900" cy="1412700"/>
          </a:xfrm>
          <a:prstGeom prst="rect">
            <a:avLst/>
          </a:prstGeom>
          <a:solidFill>
            <a:srgbClr val="CD0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g352859d4247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2859d4247_1_126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g352859d4247_1_126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352859d4247_1_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9476" y="9077225"/>
            <a:ext cx="3554950" cy="1180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5" name="Google Shape;445;g352859d4247_1_126"/>
          <p:cNvGraphicFramePr/>
          <p:nvPr/>
        </p:nvGraphicFramePr>
        <p:xfrm>
          <a:off x="1369175" y="1786900"/>
          <a:ext cx="15669500" cy="4752996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1451900"/>
                <a:gridCol w="3780400"/>
                <a:gridCol w="3451675"/>
                <a:gridCol w="3533850"/>
                <a:gridCol w="3451675"/>
              </a:tblGrid>
              <a:tr h="0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</a:rPr>
                        <a:t>INCISO</a:t>
                      </a:r>
                      <a:endParaRPr sz="20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</a:rPr>
                        <a:t>CONCEPTO</a:t>
                      </a:r>
                      <a:endParaRPr sz="20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</a:rPr>
                        <a:t>TESORO NACIONAL</a:t>
                      </a:r>
                      <a:endParaRPr sz="19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COMPROMISO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DEVENGADO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PAGADO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Gastos en Personal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23.580.320.248,94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23.580.320.248,94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21.345.106.842,32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Bienes de Consumo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9.886.932,90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9.886.932,90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9.886.932,90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Servicios no Personales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829.150.045,00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787.512.583,24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787.512.583,24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Bienes de Uso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621.835,99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621.835,99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621.835,99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Transferencias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26.052.863,23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17.034.212,34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17.034.212,34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Activos Financieros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Servicios de la Deuda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Otros Gastos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Gastos Figurativos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TOTAL GENERAL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24.446.031.926,06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24.395.375.813,41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22.160.162.406,79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46" name="Google Shape;446;g352859d4247_1_126"/>
          <p:cNvSpPr txBox="1"/>
          <p:nvPr/>
        </p:nvSpPr>
        <p:spPr>
          <a:xfrm>
            <a:off x="5975025" y="262075"/>
            <a:ext cx="128199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 DE EJECUCIÓN PRESUPUESTARIA DE GASTOS POR INCISO, FUENTE DE FINANCIAMIENTO Y 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FUNCIÓN</a:t>
            </a:r>
          </a:p>
          <a:p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CUADRO 10.1.2.1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g352859d4247_1_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52859d4247_1_19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g352859d4247_1_19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4" name="Google Shape;454;g352859d4247_1_19"/>
          <p:cNvGraphicFramePr/>
          <p:nvPr/>
        </p:nvGraphicFramePr>
        <p:xfrm>
          <a:off x="1395475" y="1721250"/>
          <a:ext cx="15636125" cy="681450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1737350"/>
                <a:gridCol w="3474700"/>
                <a:gridCol w="3436075"/>
                <a:gridCol w="3513300"/>
                <a:gridCol w="3474700"/>
              </a:tblGrid>
              <a:tr h="56787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</a:rPr>
                        <a:t>INCISO</a:t>
                      </a:r>
                      <a:endParaRPr sz="19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</a:rPr>
                        <a:t>CONCEPTO</a:t>
                      </a:r>
                      <a:endParaRPr sz="19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</a:rPr>
                        <a:t>RECURSOS PROPIOS</a:t>
                      </a:r>
                      <a:endParaRPr sz="19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78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COMPROMISO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DEVENGADO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PAGADO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567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Gastos en Personal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438.372.919,82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438.372.919,82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406.285.183,83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67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Bienes de Consumo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73.729.554,86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72.996.046,90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72.996.046,90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67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Servicios no Personales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490.379.020,84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469.436.168,74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469.436.168,74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67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Bienes de Uso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36.361.549,25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24.663.843,37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24.663.843,37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67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Transferencias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69.809.432,92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46.923.938,89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46.923.938,89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67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Activos Financieros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67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Servicios de la Deuda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67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Otros Gastos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67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Gastos Figurativos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7875">
                <a:tc gridSpan="2"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TOTAL GENERAL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1.108.652.477,69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1.052.392.917,72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1.020.305.181,73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55" name="Google Shape;455;g352859d4247_1_19"/>
          <p:cNvSpPr txBox="1"/>
          <p:nvPr/>
        </p:nvSpPr>
        <p:spPr>
          <a:xfrm>
            <a:off x="5468100" y="262075"/>
            <a:ext cx="128199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 DE EJECUCIÓN PRESUPUESTARIA DE GASTOS POR INCISO, FUENTE DE FINANCIAMIENTO Y 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FUNCIÓN</a:t>
            </a:r>
          </a:p>
          <a:p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CUADRO 10.1.2.1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g352859d4247_1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2859d4247_1_28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g352859d4247_1_28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3" name="Google Shape;463;g352859d4247_1_28"/>
          <p:cNvGraphicFramePr/>
          <p:nvPr/>
        </p:nvGraphicFramePr>
        <p:xfrm>
          <a:off x="1292975" y="1621975"/>
          <a:ext cx="15621575" cy="6886917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1960125"/>
                <a:gridCol w="2138300"/>
                <a:gridCol w="3860850"/>
                <a:gridCol w="3860850"/>
                <a:gridCol w="3801450"/>
              </a:tblGrid>
              <a:tr h="58237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</a:rPr>
                        <a:t>INCISO</a:t>
                      </a:r>
                      <a:endParaRPr sz="19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</a:rPr>
                        <a:t>CONCEPTO</a:t>
                      </a:r>
                      <a:endParaRPr sz="19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</a:rPr>
                        <a:t>ECONOMÍAS DE EJERCICIOS ANTERIORES</a:t>
                      </a:r>
                      <a:endParaRPr sz="19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COMPROMISO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DEVENGADO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</a:rPr>
                        <a:t>PAGADO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582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Gastos en Personal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153.076.067,01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153.076.067,01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151.818.082,02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82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Bienes de Consumo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41.828.272,33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41.230.651,45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41.230.651,45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2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Servicios no Personales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308.243.814,64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301.398.968,24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301.398.968,24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2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Bienes de Uso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286.116.425,20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203.416.865,34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203.416.865,34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2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Transferencias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87.721.693,97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58.393.706,02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58.393.706,02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2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Activos Financieros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2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Servicios de la Deuda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2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Otros Gastos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2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Gastos Figurativos</a:t>
                      </a:r>
                      <a:endParaRPr sz="1100"/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2375">
                <a:tc gridSpan="2"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TOTAL GENERAL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876.986.273,15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757.516.258,06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756.258.273,07</a:t>
                      </a:r>
                      <a:endParaRPr sz="1100" b="1"/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64" name="Google Shape;464;g352859d4247_1_28"/>
          <p:cNvSpPr txBox="1"/>
          <p:nvPr/>
        </p:nvSpPr>
        <p:spPr>
          <a:xfrm>
            <a:off x="5771576" y="262075"/>
            <a:ext cx="128199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 DE EJECUCIÓN PRESUPUESTARIA DE GASTOS POR INCISO, FUENTE DE FINANCIAMIENTO Y 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CUADRO 10.1.2.1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g352859d4247_1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52859d4247_1_57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g352859d4247_1_57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5" name="Google Shape;485;g352859d4247_1_57"/>
          <p:cNvGraphicFramePr/>
          <p:nvPr>
            <p:extLst>
              <p:ext uri="{D42A27DB-BD31-4B8C-83A1-F6EECF244321}">
                <p14:modId xmlns:p14="http://schemas.microsoft.com/office/powerpoint/2010/main" val="193045943"/>
              </p:ext>
            </p:extLst>
          </p:nvPr>
        </p:nvGraphicFramePr>
        <p:xfrm>
          <a:off x="1389350" y="1443800"/>
          <a:ext cx="15796275" cy="692940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1426425"/>
                <a:gridCol w="4015100"/>
                <a:gridCol w="3433975"/>
                <a:gridCol w="3486800"/>
                <a:gridCol w="3433975"/>
              </a:tblGrid>
              <a:tr h="577450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INCISO</a:t>
                      </a:r>
                      <a:endParaRPr sz="1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CONCEPTO</a:t>
                      </a:r>
                      <a:endParaRPr sz="1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r>
                        <a:rPr lang="en-US" sz="19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CONSOLIDADO FUENTES DE FINANCIAMIENTO</a:t>
                      </a:r>
                      <a:endParaRPr sz="1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74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DEVENGADO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PAGADO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577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en Personal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24.171.769.235,77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24.171.769.235,77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21.903.210.108,17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77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Consumo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125.444.760,09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124.113.631,25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124.113.631,25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77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Servicios no Personales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1.627.772.880,48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1.558.347.720,22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1.558.347.720,22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77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Uso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323.099.810,44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228.702.544,70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228.702.544,70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77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Transferencias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183.583.990,12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122.351.857,25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122.351.857,25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77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Activos Financieros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77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Servicios de la Deuda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77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Gastos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77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Figurativos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77450">
                <a:tc gridSpan="2"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26.431.670.676,90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26.205.284.989,19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23.936.725.861,59</a:t>
                      </a: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86" name="Google Shape;486;g352859d4247_1_57"/>
          <p:cNvSpPr txBox="1"/>
          <p:nvPr/>
        </p:nvSpPr>
        <p:spPr>
          <a:xfrm>
            <a:off x="6202650" y="741075"/>
            <a:ext cx="128199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 DE EJECUCIÓN PRESUPUESTARIA DE GASTOS POR INCISO, FUENTE DE FINANCIAMIENTO Y FUNCIÓN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g352859d4247_1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52859d4247_1_38"/>
          <p:cNvSpPr/>
          <p:nvPr/>
        </p:nvSpPr>
        <p:spPr>
          <a:xfrm>
            <a:off x="160771" y="93212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g352859d4247_1_38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352859d4247_1_38"/>
          <p:cNvSpPr txBox="1"/>
          <p:nvPr/>
        </p:nvSpPr>
        <p:spPr>
          <a:xfrm>
            <a:off x="13939800" y="4017625"/>
            <a:ext cx="3555000" cy="1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TESORO NACIONAL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PROPIOS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ECONOMÍAS DE EJERCICIOS ANTERIORES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352859d4247_1_38"/>
          <p:cNvSpPr txBox="1"/>
          <p:nvPr/>
        </p:nvSpPr>
        <p:spPr>
          <a:xfrm>
            <a:off x="3778850" y="7929675"/>
            <a:ext cx="2765641" cy="79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Compromiso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Devengado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13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Pagado</a:t>
            </a:r>
            <a:endParaRPr lang="en-US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FF11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g352859d4247_1_38"/>
          <p:cNvPicPr preferRelativeResize="0"/>
          <p:nvPr/>
        </p:nvPicPr>
        <p:blipFill rotWithShape="1">
          <a:blip r:embed="rId4">
            <a:alphaModFix/>
          </a:blip>
          <a:srcRect l="3026" t="3472" r="2411" b="4412"/>
          <a:stretch/>
        </p:blipFill>
        <p:spPr>
          <a:xfrm>
            <a:off x="3167793" y="1682475"/>
            <a:ext cx="10805282" cy="63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g352859d4247_1_38"/>
          <p:cNvSpPr txBox="1"/>
          <p:nvPr/>
        </p:nvSpPr>
        <p:spPr>
          <a:xfrm>
            <a:off x="7055450" y="7929675"/>
            <a:ext cx="3858300" cy="1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Compromiso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Devengado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13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Pagado</a:t>
            </a:r>
            <a:endParaRPr lang="en-US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FF12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352859d4247_1_38"/>
          <p:cNvSpPr txBox="1"/>
          <p:nvPr/>
        </p:nvSpPr>
        <p:spPr>
          <a:xfrm>
            <a:off x="10332050" y="7929675"/>
            <a:ext cx="3858300" cy="1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Compromiso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Devengado</a:t>
            </a: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13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Pagado</a:t>
            </a:r>
            <a:endParaRPr lang="en-US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FF16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352859d4247_1_38"/>
          <p:cNvSpPr txBox="1"/>
          <p:nvPr/>
        </p:nvSpPr>
        <p:spPr>
          <a:xfrm>
            <a:off x="6202650" y="741075"/>
            <a:ext cx="128199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 DE EJECUCIÓN PRESUPUESTARIA DE GASTOS POR INCISO, FUENTE DE FINANCIAMIENTO Y FUNCIÓN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g352859d4247_1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2859d4247_1_73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g352859d4247_1_73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4" name="Google Shape;494;g352859d4247_1_73"/>
          <p:cNvGraphicFramePr/>
          <p:nvPr/>
        </p:nvGraphicFramePr>
        <p:xfrm>
          <a:off x="1424575" y="1447650"/>
          <a:ext cx="15635425" cy="716550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1411900"/>
                <a:gridCol w="3974225"/>
                <a:gridCol w="3399000"/>
                <a:gridCol w="3451300"/>
                <a:gridCol w="3399000"/>
              </a:tblGrid>
              <a:tr h="59712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INCISO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CONCEPTO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CRÉDITO EXTERNO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71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DEVENGADO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PAGADO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59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en Personal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9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Consumo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2.259.395,28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2.259.395,28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2.259.395,28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Servicios no Personales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Uso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9.314.352,05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9.314.352,05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9.314.352,05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Transferencias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10.676.593,59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8.776.656,22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8.776.656,22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Activos Financieros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Servicios de la Deuda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Gastos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Figurativos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97125">
                <a:tc gridSpan="2"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22.250.340,92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20.350.403,55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20.350.403,55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95" name="Google Shape;495;g352859d4247_1_73"/>
          <p:cNvSpPr txBox="1"/>
          <p:nvPr/>
        </p:nvSpPr>
        <p:spPr>
          <a:xfrm>
            <a:off x="6202650" y="741075"/>
            <a:ext cx="128199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 DE EJECUCIÓN PRESUPUESTARIA DE GASTOS POR INCISO, FUENTE DE FINANCIAMIENTO Y FUNCIÓN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g352859d4247_1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2859d4247_1_82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g352859d4247_1_82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3" name="Google Shape;503;g352859d4247_1_82"/>
          <p:cNvGraphicFramePr/>
          <p:nvPr/>
        </p:nvGraphicFramePr>
        <p:xfrm>
          <a:off x="1309838" y="1501900"/>
          <a:ext cx="15810900" cy="699960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1427750"/>
                <a:gridCol w="4018825"/>
                <a:gridCol w="3437150"/>
                <a:gridCol w="3490025"/>
                <a:gridCol w="3437150"/>
              </a:tblGrid>
              <a:tr h="583300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INCISO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CONCEPTO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SUBTOTAL EXTERNO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33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DEVENGADO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PAGADO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58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en Personal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8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Consumo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2.259.395,28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2.259.395,28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2.259.395,28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Servicios no Personales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Uso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9.314.352,05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9.314.352,05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9.314.352,05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Transferencias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10.676.593,59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8.776.656,22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8.776.656,22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Activos Financieros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Servicios de la Deuda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Gastos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8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Figurativos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3300">
                <a:tc gridSpan="2"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22.250.340,92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20.350.403,55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20.350.403,55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04" name="Google Shape;504;g352859d4247_1_82"/>
          <p:cNvSpPr txBox="1"/>
          <p:nvPr/>
        </p:nvSpPr>
        <p:spPr>
          <a:xfrm>
            <a:off x="6202650" y="741075"/>
            <a:ext cx="128199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 DE EJECUCIÓN PRESUPUESTARIA DE GASTOS POR INCISO, FUENTE DE FINANCIAMIENTO Y FUNCIÓN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g352859d4247_1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6986e9688_0_34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56986e9688_0_34"/>
          <p:cNvSpPr txBox="1"/>
          <p:nvPr/>
        </p:nvSpPr>
        <p:spPr>
          <a:xfrm>
            <a:off x="1927325" y="1928550"/>
            <a:ext cx="14709900" cy="810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Anexos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continuación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Contables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respectivas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Anexos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5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Balance General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comparativo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el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ejercicio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anterior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5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b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Estado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5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Estado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Patrimonio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5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Estado de Origen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Fondos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– “Estado de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Deuda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Indirecta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7.1 – “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Deudas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Nacional”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Anexos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Deudas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 UN – “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Compatibilidad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Contables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10.1 – “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Financiamiento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10.1.1.a – “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Financiamiento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Transferencias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Nacional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10.1.1.b – “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Financiamiento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10.1.1.c – “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Financiamiento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Real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 – “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Inventario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Inversiones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Financieras</a:t>
            </a: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356986e9688_0_34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56986e9688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52859d4247_1_91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1" name="Google Shape;511;g352859d4247_1_91"/>
          <p:cNvGraphicFramePr/>
          <p:nvPr/>
        </p:nvGraphicFramePr>
        <p:xfrm>
          <a:off x="1309838" y="1556175"/>
          <a:ext cx="15898650" cy="710910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1435675"/>
                <a:gridCol w="4041125"/>
                <a:gridCol w="3456225"/>
                <a:gridCol w="3509400"/>
                <a:gridCol w="3456225"/>
              </a:tblGrid>
              <a:tr h="59242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INCISO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CONCEPTO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24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DEVENGADO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PAGADO</a:t>
                      </a:r>
                      <a:endParaRPr sz="17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59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en Personal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24.171.769.235,77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24.171.769.235,77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21.903.210.108,17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9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Consumo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127.704.155,37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126.373.026,53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126.373.026,53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Servicios no Personales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1.627.772.880,48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1.558.347.720,22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1.558.347.720,22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Uso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332.414.162,49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238.016.896,75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238.016.896,75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Transferencias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194.260.583,71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131.128.513,47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131.128.513,47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Activos Financieros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Servicios de la Deuda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Gastos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</a:tr>
              <a:tr h="59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Figurativos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92425">
                <a:tc gridSpan="2">
                  <a:txBody>
                    <a:bodyPr/>
                    <a:lstStyle/>
                    <a:p>
                      <a:pPr marL="0" lvl="0" indent="38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26.453.921.017,82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26.225.635.392,74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23.957.076.265,14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512" name="Google Shape;512;g352859d4247_1_91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352859d4247_1_91"/>
          <p:cNvSpPr txBox="1"/>
          <p:nvPr/>
        </p:nvSpPr>
        <p:spPr>
          <a:xfrm>
            <a:off x="6202650" y="741075"/>
            <a:ext cx="128199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 DE EJECUCIÓN PRESUPUESTARIA DE GASTOS POR INCISO, FUENTE DE FINANCIAMIENTO Y FUNCIÓN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g352859d4247_1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6986e9688_0_9"/>
          <p:cNvSpPr/>
          <p:nvPr/>
        </p:nvSpPr>
        <p:spPr>
          <a:xfrm>
            <a:off x="3086067" y="1159710"/>
            <a:ext cx="1136108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g356986e9688_0_9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g356986e9688_0_9"/>
          <p:cNvSpPr txBox="1"/>
          <p:nvPr/>
        </p:nvSpPr>
        <p:spPr>
          <a:xfrm>
            <a:off x="11355947" y="262075"/>
            <a:ext cx="61824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COMPARATIVO 2024 - 2024</a:t>
            </a:r>
            <a:endParaRPr lang="en-US" sz="18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INCISO 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4 - CONSTRUCCIONES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MAQUINARIA Y EQUIPO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g356986e9688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356986e9688_0_9"/>
          <p:cNvPicPr preferRelativeResize="0"/>
          <p:nvPr/>
        </p:nvPicPr>
        <p:blipFill rotWithShape="1">
          <a:blip r:embed="rId5">
            <a:alphaModFix/>
          </a:blip>
          <a:srcRect l="1027" t="3408" r="34754" b="2429"/>
          <a:stretch/>
        </p:blipFill>
        <p:spPr>
          <a:xfrm>
            <a:off x="4061544" y="1979348"/>
            <a:ext cx="9635801" cy="62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6986e9688_0_0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g356986e9688_0_0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g356986e9688_0_0"/>
          <p:cNvSpPr txBox="1"/>
          <p:nvPr/>
        </p:nvSpPr>
        <p:spPr>
          <a:xfrm>
            <a:off x="11207901" y="304996"/>
            <a:ext cx="61824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COMPOSICIÓN INCISO 5 TRANSF AL SECTOR PRIVADO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Google Shape;522;g356986e968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356986e9688_0_0"/>
          <p:cNvPicPr preferRelativeResize="0"/>
          <p:nvPr/>
        </p:nvPicPr>
        <p:blipFill rotWithShape="1">
          <a:blip r:embed="rId5">
            <a:alphaModFix/>
          </a:blip>
          <a:srcRect l="3186" t="5268" r="1991" b="4044"/>
          <a:stretch/>
        </p:blipFill>
        <p:spPr>
          <a:xfrm>
            <a:off x="3466975" y="1656975"/>
            <a:ext cx="11999895" cy="68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6986e9688_0_44"/>
          <p:cNvSpPr/>
          <p:nvPr/>
        </p:nvSpPr>
        <p:spPr>
          <a:xfrm>
            <a:off x="774725" y="1447344"/>
            <a:ext cx="17015100" cy="75137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g356986e9688_0_44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g356986e9688_0_44"/>
          <p:cNvSpPr txBox="1"/>
          <p:nvPr/>
        </p:nvSpPr>
        <p:spPr>
          <a:xfrm>
            <a:off x="8321040" y="262075"/>
            <a:ext cx="7445827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CUENTA </a:t>
            </a:r>
            <a:r>
              <a:rPr lang="es-E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AHORRO-INVERSION-FINANCIAMIENTO</a:t>
            </a:r>
          </a:p>
          <a:p>
            <a:pPr lvl="0"/>
            <a:r>
              <a:rPr lang="es-E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CUADRO 10.1</a:t>
            </a:r>
            <a:endParaRPr sz="28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g356986e9688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1" name="Google Shape;541;g356986e9688_0_44"/>
          <p:cNvGraphicFramePr/>
          <p:nvPr/>
        </p:nvGraphicFramePr>
        <p:xfrm>
          <a:off x="1543025" y="2079738"/>
          <a:ext cx="15093950" cy="6034710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3830650"/>
                <a:gridCol w="3916425"/>
                <a:gridCol w="3916425"/>
                <a:gridCol w="3430450"/>
              </a:tblGrid>
              <a:tr h="72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CONCEPTO</a:t>
                      </a:r>
                      <a:endParaRPr sz="2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RECAUDADO/ DEVENGADO PRESUPUESTARIO</a:t>
                      </a:r>
                      <a:endParaRPr sz="2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RECAUDADO/ DEVENGADO</a:t>
                      </a:r>
                      <a:endParaRPr sz="2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PRESUPUESTARIO</a:t>
                      </a:r>
                      <a:endParaRPr sz="2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RECAUDADO/ DEVENGADO TOTAL</a:t>
                      </a:r>
                      <a:endParaRPr sz="2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INGRESOS CORRIENTES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27.988.923.549,03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46.508.268,22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28.035.431.817,25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CORRIENTES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25.987.618.495,99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668.561.510,31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26.656.180.006,30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 ECONÓMICO (I-II)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2.001.305.053,04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-622.053.242,09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1.379.251.810,95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DE CAPITAL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21.180.000,00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98.275.607,62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119.455.607,62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DE CAPITAL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238.016.896,75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64.452.974,12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302.469.870,87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RECURSOS (I+IV)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28.010.103.549,03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144.783.875,84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28.154.887.424,87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GASTOS (II+V)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26.225.635.392,74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733.014.484,43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26.958.649.877,17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 FINANCIERO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1.784.468.156,29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-588.230.608,59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1.196.237.547,70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FUENTES FINANCIERAS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26.225.635.392,74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4.531.941.096,16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30.757.576.488,90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APLICACIONES FINANCIERAS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28.010.103.549,03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3.943.710.487,57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31.953.814.036,60</a:t>
                      </a:r>
                      <a:endParaRPr sz="2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g352859d4247_1_103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g352859d4247_1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800" y="4266450"/>
            <a:ext cx="9142401" cy="203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6986e9688_0_18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56986e9688_0_18"/>
          <p:cNvSpPr txBox="1"/>
          <p:nvPr/>
        </p:nvSpPr>
        <p:spPr>
          <a:xfrm>
            <a:off x="2417026" y="2522774"/>
            <a:ext cx="14709900" cy="659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ACTIVO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: se refiere a los bienes y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derechos</a:t>
            </a:r>
          </a:p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Activo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Corriente: bienes y derechos que se espera convertir en efectivo, vender o consumir en el corto plazo, generalmente dentro de un año</a:t>
            </a:r>
          </a:p>
          <a:p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Activo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No Corriente: bienes y derechos que no se espera convertir en efectivo, vender o consumir en el corto plazo, sino que tiene la intención de mantenerlos durante más de un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año</a:t>
            </a:r>
          </a:p>
          <a:p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PASIVO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:  deudas y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obligaciones</a:t>
            </a:r>
          </a:p>
          <a:p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PATRIMONIO NETO: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diferencia entre el Activo y Pasivo </a:t>
            </a:r>
            <a:endParaRPr lang="es-E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RECURSOS </a:t>
            </a:r>
          </a:p>
          <a:p>
            <a:pPr lvl="0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Ingresos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no tributarios: canon Banco Patagonia , devoluciones, cobro de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siniestros</a:t>
            </a:r>
          </a:p>
          <a:p>
            <a:pPr lvl="0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Vta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 bs y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serv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de las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adm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públicas: servicios técnicos, cursos de posgrado y/o extensión,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editorial</a:t>
            </a:r>
          </a:p>
          <a:p>
            <a:pPr lvl="0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Rentas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 la propiedad: intereses cobrados por colocaciones financieras</a:t>
            </a:r>
          </a:p>
          <a:p>
            <a:pPr lvl="0"/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Transferencias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recibidas del sector privado: convenios , fondo solidario de becas</a:t>
            </a:r>
          </a:p>
          <a:p>
            <a:pPr lvl="0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Transferencias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recibidas del sector público: provenientes de la APN principalmente</a:t>
            </a:r>
          </a:p>
          <a:p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Otros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ingresos: donaciones recibidas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6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356986e9688_0_18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56986e9688_0_18"/>
          <p:cNvSpPr txBox="1"/>
          <p:nvPr/>
        </p:nvSpPr>
        <p:spPr>
          <a:xfrm>
            <a:off x="2229002" y="1585775"/>
            <a:ext cx="6453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GLOSARIO</a:t>
            </a:r>
            <a:endParaRPr sz="33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356986e9688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2859d4247_0_16"/>
          <p:cNvSpPr/>
          <p:nvPr/>
        </p:nvSpPr>
        <p:spPr>
          <a:xfrm>
            <a:off x="774725" y="1342841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52859d4247_0_16"/>
          <p:cNvSpPr txBox="1"/>
          <p:nvPr/>
        </p:nvSpPr>
        <p:spPr>
          <a:xfrm>
            <a:off x="2417026" y="2548900"/>
            <a:ext cx="14709900" cy="646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GASTOS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7251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6"/>
              <a:buFont typeface="Calibri"/>
              <a:buChar char="●"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Remuneraciones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personal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dependencia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sueldos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adicionales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compensaciones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aguinaldos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horas extras, 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relacionado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retribución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7251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6"/>
              <a:buFont typeface="Calibri"/>
              <a:buChar char="●"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el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funcionamiento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útiles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insumos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informáticos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limpieza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energía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internet, entre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7251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6"/>
              <a:buFont typeface="Calibri"/>
              <a:buChar char="●"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Amortización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refiere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imputación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contable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desgaste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pérdida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valor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edificios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vehículos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informáticos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útil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presupuestarios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incluirse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financieros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largo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7251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6"/>
              <a:buFont typeface="Calibri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Derechos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Inmateriales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adquisición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intangibles,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software,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licencias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patentes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bases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derechos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7251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6"/>
              <a:buFont typeface="Calibri"/>
              <a:buChar char="●"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Transferencias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Otorgadas: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instituciones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personas 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jurisdicciones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contraprestación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subsidios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instituciones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privadas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cooperación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7251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6"/>
              <a:buFont typeface="Calibri"/>
              <a:buChar char="●"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352859d4247_0_16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52859d4247_0_16"/>
          <p:cNvSpPr txBox="1"/>
          <p:nvPr/>
        </p:nvSpPr>
        <p:spPr>
          <a:xfrm>
            <a:off x="2229002" y="1585775"/>
            <a:ext cx="6453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GLOSARIO</a:t>
            </a:r>
            <a:endParaRPr sz="33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352859d4247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2859d4247_0_16"/>
          <p:cNvSpPr/>
          <p:nvPr/>
        </p:nvSpPr>
        <p:spPr>
          <a:xfrm>
            <a:off x="774725" y="1342841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52859d4247_0_16"/>
          <p:cNvSpPr txBox="1"/>
          <p:nvPr/>
        </p:nvSpPr>
        <p:spPr>
          <a:xfrm>
            <a:off x="2417026" y="2548900"/>
            <a:ext cx="14709900" cy="418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3033"/>
              </a:lnSpc>
            </a:pP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 DE FINANCIAMIENTO </a:t>
            </a:r>
            <a:endParaRPr lang="es-ES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3033"/>
              </a:lnSpc>
            </a:pPr>
            <a:endParaRPr lang="es-E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251">
              <a:lnSpc>
                <a:spcPct val="103033"/>
              </a:lnSpc>
              <a:buClr>
                <a:schemeClr val="dk1"/>
              </a:buClr>
              <a:buSzPts val="2026"/>
              <a:buFont typeface="Calibri"/>
              <a:buChar char="●"/>
            </a:pP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FF11 Tesoro Nacional: </a:t>
            </a:r>
            <a:r>
              <a:rPr lang="es-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remitidos por el Estado Nacional, que tienen su origen en gravámenes impositivos en recursos no 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tributarios</a:t>
            </a:r>
          </a:p>
          <a:p>
            <a:pPr marL="99949" lvl="0">
              <a:lnSpc>
                <a:spcPct val="103033"/>
              </a:lnSpc>
              <a:buClr>
                <a:schemeClr val="dk1"/>
              </a:buClr>
              <a:buSzPts val="2026"/>
            </a:pPr>
            <a:endParaRPr lang="es-E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251">
              <a:lnSpc>
                <a:spcPct val="103033"/>
              </a:lnSpc>
              <a:buClr>
                <a:schemeClr val="dk1"/>
              </a:buClr>
              <a:buSzPts val="2026"/>
              <a:buFont typeface="Calibri"/>
              <a:buChar char="●"/>
            </a:pP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FF12 Recursos Propios: </a:t>
            </a:r>
            <a:r>
              <a:rPr lang="es-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 de bienes y servicios, renta de propiedades cobro de </a:t>
            </a:r>
            <a:r>
              <a:rPr lang="es-E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derechos</a:t>
            </a:r>
          </a:p>
          <a:p>
            <a:pPr marL="99949" lvl="0">
              <a:lnSpc>
                <a:spcPct val="103033"/>
              </a:lnSpc>
              <a:buClr>
                <a:schemeClr val="dk1"/>
              </a:buClr>
              <a:buSzPts val="2026"/>
            </a:pPr>
            <a:endParaRPr lang="es-E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251">
              <a:lnSpc>
                <a:spcPct val="103033"/>
              </a:lnSpc>
              <a:buClr>
                <a:schemeClr val="dk1"/>
              </a:buClr>
              <a:buSzPts val="2026"/>
              <a:buFont typeface="Calibri"/>
              <a:buChar char="●"/>
            </a:pP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FF16: </a:t>
            </a:r>
            <a:r>
              <a:rPr lang="es-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que no fueron utilizados y que se incorporan al presupuesto del siguiente ejercicio </a:t>
            </a:r>
            <a:endParaRPr lang="es-E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949" lvl="0">
              <a:lnSpc>
                <a:spcPct val="103033"/>
              </a:lnSpc>
              <a:buClr>
                <a:schemeClr val="dk1"/>
              </a:buClr>
              <a:buSzPts val="2026"/>
            </a:pPr>
            <a:endParaRPr lang="es-E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251">
              <a:lnSpc>
                <a:spcPct val="103033"/>
              </a:lnSpc>
              <a:buClr>
                <a:schemeClr val="dk1"/>
              </a:buClr>
              <a:buSzPts val="2026"/>
              <a:buFont typeface="Calibri"/>
              <a:buChar char="●"/>
            </a:pP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FF22 </a:t>
            </a:r>
            <a:r>
              <a:rPr lang="es-E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Credito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externo:</a:t>
            </a:r>
            <a:r>
              <a:rPr lang="es-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otorgados por gobiernos extranjeros, organismos internacionales y entidades financieras</a:t>
            </a:r>
          </a:p>
          <a:p>
            <a:pPr marL="0" marR="0" lvl="0" indent="0" algn="l" rtl="0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352859d4247_0_16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52859d4247_0_16"/>
          <p:cNvSpPr txBox="1"/>
          <p:nvPr/>
        </p:nvSpPr>
        <p:spPr>
          <a:xfrm>
            <a:off x="2229002" y="1585775"/>
            <a:ext cx="6453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GLOSARIO</a:t>
            </a:r>
            <a:endParaRPr sz="33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352859d4247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6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352859d4247_1_119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52859d4247_1_119"/>
          <p:cNvSpPr txBox="1"/>
          <p:nvPr/>
        </p:nvSpPr>
        <p:spPr>
          <a:xfrm>
            <a:off x="2305198" y="4328975"/>
            <a:ext cx="145482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</a:t>
            </a:r>
            <a:endParaRPr sz="45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GENERAL AL </a:t>
            </a:r>
            <a:r>
              <a:rPr lang="en-US" sz="45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31/12/2024</a:t>
            </a:r>
            <a:endParaRPr sz="45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52859d4247_1_119"/>
          <p:cNvSpPr/>
          <p:nvPr/>
        </p:nvSpPr>
        <p:spPr>
          <a:xfrm>
            <a:off x="1796225" y="4421900"/>
            <a:ext cx="372900" cy="1351883"/>
          </a:xfrm>
          <a:prstGeom prst="rect">
            <a:avLst/>
          </a:prstGeom>
          <a:solidFill>
            <a:srgbClr val="CD0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352859d4247_1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2859d4247_1_11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352859d4247_1_11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52859d4247_1_11"/>
          <p:cNvSpPr txBox="1"/>
          <p:nvPr/>
        </p:nvSpPr>
        <p:spPr>
          <a:xfrm>
            <a:off x="12031875" y="741075"/>
            <a:ext cx="47625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ACTIVO CORRIENTE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8" name="Google Shape;218;g352859d4247_1_11"/>
          <p:cNvGraphicFramePr/>
          <p:nvPr/>
        </p:nvGraphicFramePr>
        <p:xfrm>
          <a:off x="1727888" y="1967200"/>
          <a:ext cx="14832225" cy="3610908"/>
        </p:xfrm>
        <a:graphic>
          <a:graphicData uri="http://schemas.openxmlformats.org/drawingml/2006/table">
            <a:tbl>
              <a:tblPr>
                <a:noFill/>
                <a:tableStyleId>{786343C5-7DD2-4AE7-8892-5F83DE457FFB}</a:tableStyleId>
              </a:tblPr>
              <a:tblGrid>
                <a:gridCol w="4236550"/>
                <a:gridCol w="3893625"/>
                <a:gridCol w="6702050"/>
              </a:tblGrid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 CORRIENTE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31/12/2024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2159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31/12/2023</a:t>
                      </a:r>
                      <a:endParaRPr sz="1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DISPONIBILIDADES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2.236.769.048,88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2159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1.886.244.474,28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INVERSIONES FINANCIERAS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2.429.587.607,05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2159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1.160.495.153,09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CAMBIO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 DE CONSUMO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86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 ACTIVOS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0861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148.455,94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ACTIVO CORRIENTE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762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5.473.631.821,93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2159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3.347.511.515,64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19" name="Google Shape;219;g352859d4247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289ca9e4e_0_9"/>
          <p:cNvSpPr/>
          <p:nvPr/>
        </p:nvSpPr>
        <p:spPr>
          <a:xfrm>
            <a:off x="774725" y="1225275"/>
            <a:ext cx="17015100" cy="7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35289ca9e4e_0_9"/>
          <p:cNvPicPr preferRelativeResize="0"/>
          <p:nvPr/>
        </p:nvPicPr>
        <p:blipFill rotWithShape="1">
          <a:blip r:embed="rId3">
            <a:alphaModFix/>
          </a:blip>
          <a:srcRect l="18969"/>
          <a:stretch/>
        </p:blipFill>
        <p:spPr>
          <a:xfrm>
            <a:off x="443150" y="262075"/>
            <a:ext cx="4581350" cy="8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5289ca9e4e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8975" y="1671663"/>
            <a:ext cx="11349645" cy="682186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5289ca9e4e_0_9"/>
          <p:cNvSpPr txBox="1"/>
          <p:nvPr/>
        </p:nvSpPr>
        <p:spPr>
          <a:xfrm>
            <a:off x="9781900" y="7740225"/>
            <a:ext cx="1458600" cy="6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5289ca9e4e_0_9"/>
          <p:cNvSpPr txBox="1"/>
          <p:nvPr/>
        </p:nvSpPr>
        <p:spPr>
          <a:xfrm>
            <a:off x="6962500" y="7740225"/>
            <a:ext cx="1458600" cy="6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5289ca9e4e_0_9"/>
          <p:cNvSpPr txBox="1"/>
          <p:nvPr/>
        </p:nvSpPr>
        <p:spPr>
          <a:xfrm>
            <a:off x="11406600" y="741075"/>
            <a:ext cx="53877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ESTADOS CONTABLES - ACTIVO CORRIENTE 2023/2024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35289ca9e4e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4975" y="9083375"/>
            <a:ext cx="5501625" cy="1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1956</Words>
  <Application>Microsoft Office PowerPoint</Application>
  <PresentationFormat>Personalizado</PresentationFormat>
  <Paragraphs>777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Open Sans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lfontao</cp:lastModifiedBy>
  <cp:revision>8</cp:revision>
  <dcterms:created xsi:type="dcterms:W3CDTF">2006-08-16T00:00:00Z</dcterms:created>
  <dcterms:modified xsi:type="dcterms:W3CDTF">2025-04-25T17:23:52Z</dcterms:modified>
</cp:coreProperties>
</file>